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451" r:id="rId3"/>
    <p:sldId id="453" r:id="rId4"/>
    <p:sldId id="454" r:id="rId5"/>
    <p:sldId id="455" r:id="rId6"/>
    <p:sldId id="456" r:id="rId7"/>
    <p:sldId id="472" r:id="rId8"/>
    <p:sldId id="471" r:id="rId9"/>
    <p:sldId id="476" r:id="rId10"/>
    <p:sldId id="470" r:id="rId11"/>
    <p:sldId id="473" r:id="rId12"/>
    <p:sldId id="477" r:id="rId13"/>
    <p:sldId id="480" r:id="rId14"/>
    <p:sldId id="481" r:id="rId15"/>
    <p:sldId id="482" r:id="rId16"/>
    <p:sldId id="483" r:id="rId17"/>
    <p:sldId id="484" r:id="rId18"/>
    <p:sldId id="485" r:id="rId19"/>
    <p:sldId id="486" r:id="rId20"/>
    <p:sldId id="487" r:id="rId2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4097"/>
    <a:srgbClr val="003DAC"/>
    <a:srgbClr val="00337A"/>
    <a:srgbClr val="00357F"/>
    <a:srgbClr val="003C8E"/>
    <a:srgbClr val="004098"/>
    <a:srgbClr val="003073"/>
    <a:srgbClr val="003D90"/>
    <a:srgbClr val="003B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60"/>
        <p:guide pos="3825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 b="1" i="0" spc="30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>
            <a:lvl1pPr marL="228600" indent="-228600" eaLnBrk="1" fontAlgn="auto" latinLnBrk="0" hangingPunct="1">
              <a:lnSpc>
                <a:spcPct val="13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11430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600200" indent="-22860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20574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 b="1" i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lnSpc>
                <a:spcPct val="130000"/>
              </a:lnSpc>
              <a:buNone/>
              <a:defRPr kumimoji="0" lang="zh-CN" altLang="en-US" sz="18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>
            <a:lvl1pPr marL="228600" indent="-228600" eaLnBrk="1" fontAlgn="auto" latinLnBrk="0" hangingPunct="1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lnSpc>
                <a:spcPct val="120000"/>
              </a:lnSpc>
              <a:defRPr sz="1400"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330" y="1555115"/>
            <a:ext cx="5233035" cy="4608195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 defTabSz="914400" eaLnBrk="1" fontAlgn="auto" latinLnBrk="0" hangingPunct="1">
              <a:buNone/>
              <a:tabLst>
                <a:tab pos="1609725" algn="l"/>
                <a:tab pos="1609725" algn="l"/>
                <a:tab pos="1609725" algn="l"/>
                <a:tab pos="1609725" algn="l"/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 eaLnBrk="1" fontAlgn="auto" latinLnBrk="0" hangingPunct="1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1143000" indent="-22860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600200" indent="-228600" eaLnBrk="1" fontAlgn="auto" latinLnBrk="0" hangingPunct="1">
              <a:lnSpc>
                <a:spcPct val="120000"/>
              </a:lnSpc>
              <a:spcAft>
                <a:spcPts val="300"/>
              </a:spcAft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2057400" indent="-228600" eaLnBrk="1" fontAlgn="auto" latinLnBrk="0" hangingPunct="1">
              <a:lnSpc>
                <a:spcPct val="120000"/>
              </a:lnSpc>
              <a:spcAft>
                <a:spcPts val="300"/>
              </a:spcAft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SO_TEMPLATE" hidden="1"/>
          <p:cNvSpPr/>
          <p:nvPr userDrawn="1">
            <p:custDataLst>
              <p:tags r:id="rId1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125254" y="89059"/>
            <a:ext cx="1228725" cy="1228725"/>
          </a:xfrm>
          <a:prstGeom prst="rect">
            <a:avLst/>
          </a:prstGeom>
          <a:solidFill>
            <a:srgbClr val="0040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/>
          </a:p>
        </p:txBody>
      </p:sp>
      <p:sp>
        <p:nvSpPr>
          <p:cNvPr id="9" name="矩形 8"/>
          <p:cNvSpPr/>
          <p:nvPr userDrawn="1"/>
        </p:nvSpPr>
        <p:spPr>
          <a:xfrm>
            <a:off x="125254" y="5495449"/>
            <a:ext cx="1228725" cy="1228725"/>
          </a:xfrm>
          <a:prstGeom prst="rect">
            <a:avLst/>
          </a:prstGeom>
          <a:solidFill>
            <a:srgbClr val="0040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/>
          </a:p>
        </p:txBody>
      </p:sp>
      <p:sp>
        <p:nvSpPr>
          <p:cNvPr id="11" name="矩形 10"/>
          <p:cNvSpPr/>
          <p:nvPr userDrawn="1"/>
        </p:nvSpPr>
        <p:spPr>
          <a:xfrm>
            <a:off x="10842149" y="5495449"/>
            <a:ext cx="1228725" cy="1228725"/>
          </a:xfrm>
          <a:prstGeom prst="rect">
            <a:avLst/>
          </a:prstGeom>
          <a:solidFill>
            <a:srgbClr val="0040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/>
          </a:p>
        </p:txBody>
      </p:sp>
      <p:sp>
        <p:nvSpPr>
          <p:cNvPr id="10" name="矩形 9"/>
          <p:cNvSpPr/>
          <p:nvPr userDrawn="1"/>
        </p:nvSpPr>
        <p:spPr>
          <a:xfrm>
            <a:off x="10842149" y="89059"/>
            <a:ext cx="1228725" cy="1228725"/>
          </a:xfrm>
          <a:prstGeom prst="rect">
            <a:avLst/>
          </a:prstGeom>
          <a:solidFill>
            <a:srgbClr val="0040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/>
          </a:p>
        </p:txBody>
      </p:sp>
      <p:sp>
        <p:nvSpPr>
          <p:cNvPr id="12" name="矩形 11"/>
          <p:cNvSpPr/>
          <p:nvPr userDrawn="1"/>
        </p:nvSpPr>
        <p:spPr>
          <a:xfrm>
            <a:off x="250190" y="236220"/>
            <a:ext cx="11692255" cy="63849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27000">
              <a:schemeClr val="tx1">
                <a:alpha val="29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8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94.xml"/><Relationship Id="rId5" Type="http://schemas.openxmlformats.org/officeDocument/2006/relationships/tags" Target="../tags/tag93.xml"/><Relationship Id="rId4" Type="http://schemas.openxmlformats.org/officeDocument/2006/relationships/image" Target="../media/image9.png"/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98.xml"/><Relationship Id="rId7" Type="http://schemas.openxmlformats.org/officeDocument/2006/relationships/image" Target="../media/image12.png"/><Relationship Id="rId6" Type="http://schemas.openxmlformats.org/officeDocument/2006/relationships/image" Target="../media/image11.png"/><Relationship Id="rId5" Type="http://schemas.openxmlformats.org/officeDocument/2006/relationships/tags" Target="../tags/tag97.xml"/><Relationship Id="rId4" Type="http://schemas.openxmlformats.org/officeDocument/2006/relationships/image" Target="../media/image10.png"/><Relationship Id="rId3" Type="http://schemas.openxmlformats.org/officeDocument/2006/relationships/tags" Target="../tags/tag96.xml"/><Relationship Id="rId2" Type="http://schemas.openxmlformats.org/officeDocument/2006/relationships/tags" Target="../tags/tag95.xml"/><Relationship Id="rId1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102.xml"/><Relationship Id="rId5" Type="http://schemas.openxmlformats.org/officeDocument/2006/relationships/tags" Target="../tags/tag101.xml"/><Relationship Id="rId4" Type="http://schemas.openxmlformats.org/officeDocument/2006/relationships/image" Target="../media/image13.png"/><Relationship Id="rId3" Type="http://schemas.openxmlformats.org/officeDocument/2006/relationships/tags" Target="../tags/tag100.xml"/><Relationship Id="rId2" Type="http://schemas.openxmlformats.org/officeDocument/2006/relationships/tags" Target="../tags/tag99.xml"/><Relationship Id="rId1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106.xml"/><Relationship Id="rId5" Type="http://schemas.openxmlformats.org/officeDocument/2006/relationships/tags" Target="../tags/tag105.xml"/><Relationship Id="rId4" Type="http://schemas.openxmlformats.org/officeDocument/2006/relationships/image" Target="../media/image14.png"/><Relationship Id="rId3" Type="http://schemas.openxmlformats.org/officeDocument/2006/relationships/tags" Target="../tags/tag104.xml"/><Relationship Id="rId2" Type="http://schemas.openxmlformats.org/officeDocument/2006/relationships/tags" Target="../tags/tag103.xml"/><Relationship Id="rId1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109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3" Type="http://schemas.openxmlformats.org/officeDocument/2006/relationships/tags" Target="../tags/tag108.xml"/><Relationship Id="rId2" Type="http://schemas.openxmlformats.org/officeDocument/2006/relationships/tags" Target="../tags/tag107.xml"/><Relationship Id="rId1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114.xml"/><Relationship Id="rId7" Type="http://schemas.openxmlformats.org/officeDocument/2006/relationships/tags" Target="../tags/tag113.xml"/><Relationship Id="rId6" Type="http://schemas.openxmlformats.org/officeDocument/2006/relationships/image" Target="../media/image18.png"/><Relationship Id="rId5" Type="http://schemas.openxmlformats.org/officeDocument/2006/relationships/tags" Target="../tags/tag112.xml"/><Relationship Id="rId4" Type="http://schemas.openxmlformats.org/officeDocument/2006/relationships/image" Target="../media/image17.png"/><Relationship Id="rId3" Type="http://schemas.openxmlformats.org/officeDocument/2006/relationships/tags" Target="../tags/tag111.xml"/><Relationship Id="rId2" Type="http://schemas.openxmlformats.org/officeDocument/2006/relationships/tags" Target="../tags/tag110.xml"/><Relationship Id="rId1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117.xml"/><Relationship Id="rId6" Type="http://schemas.openxmlformats.org/officeDocument/2006/relationships/image" Target="../media/image16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3" Type="http://schemas.openxmlformats.org/officeDocument/2006/relationships/tags" Target="../tags/tag116.xml"/><Relationship Id="rId2" Type="http://schemas.openxmlformats.org/officeDocument/2006/relationships/tags" Target="../tags/tag115.xml"/><Relationship Id="rId1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19.xml"/><Relationship Id="rId3" Type="http://schemas.openxmlformats.org/officeDocument/2006/relationships/image" Target="../media/image21.png"/><Relationship Id="rId2" Type="http://schemas.openxmlformats.org/officeDocument/2006/relationships/tags" Target="../tags/tag118.xml"/><Relationship Id="rId1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21.xml"/><Relationship Id="rId3" Type="http://schemas.openxmlformats.org/officeDocument/2006/relationships/image" Target="../media/image22.png"/><Relationship Id="rId2" Type="http://schemas.openxmlformats.org/officeDocument/2006/relationships/tags" Target="../tags/tag120.xml"/><Relationship Id="rId1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124.xml"/><Relationship Id="rId4" Type="http://schemas.openxmlformats.org/officeDocument/2006/relationships/image" Target="../media/image23.png"/><Relationship Id="rId3" Type="http://schemas.openxmlformats.org/officeDocument/2006/relationships/tags" Target="../tags/tag123.xml"/><Relationship Id="rId2" Type="http://schemas.openxmlformats.org/officeDocument/2006/relationships/tags" Target="../tags/tag122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62.xml"/><Relationship Id="rId5" Type="http://schemas.openxmlformats.org/officeDocument/2006/relationships/tags" Target="../tags/tag61.xml"/><Relationship Id="rId4" Type="http://schemas.openxmlformats.org/officeDocument/2006/relationships/image" Target="../media/image2.png"/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65.xml"/><Relationship Id="rId4" Type="http://schemas.openxmlformats.org/officeDocument/2006/relationships/image" Target="../media/image3.png"/><Relationship Id="rId3" Type="http://schemas.openxmlformats.org/officeDocument/2006/relationships/tags" Target="../tags/tag64.xml"/><Relationship Id="rId2" Type="http://schemas.openxmlformats.org/officeDocument/2006/relationships/image" Target="../media/image1.png"/><Relationship Id="rId1" Type="http://schemas.openxmlformats.org/officeDocument/2006/relationships/tags" Target="../tags/tag63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71.xml"/><Relationship Id="rId7" Type="http://schemas.openxmlformats.org/officeDocument/2006/relationships/image" Target="../media/image4.png"/><Relationship Id="rId6" Type="http://schemas.openxmlformats.org/officeDocument/2006/relationships/tags" Target="../tags/tag70.xml"/><Relationship Id="rId5" Type="http://schemas.openxmlformats.org/officeDocument/2006/relationships/tags" Target="../tags/tag69.xml"/><Relationship Id="rId4" Type="http://schemas.openxmlformats.org/officeDocument/2006/relationships/tags" Target="../tags/tag68.xml"/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74.xml"/><Relationship Id="rId4" Type="http://schemas.openxmlformats.org/officeDocument/2006/relationships/image" Target="../media/image5.png"/><Relationship Id="rId3" Type="http://schemas.openxmlformats.org/officeDocument/2006/relationships/tags" Target="../tags/tag73.xml"/><Relationship Id="rId2" Type="http://schemas.openxmlformats.org/officeDocument/2006/relationships/tags" Target="../tags/tag72.xml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78.xml"/><Relationship Id="rId5" Type="http://schemas.openxmlformats.org/officeDocument/2006/relationships/tags" Target="../tags/tag77.xml"/><Relationship Id="rId4" Type="http://schemas.openxmlformats.org/officeDocument/2006/relationships/image" Target="../media/image6.png"/><Relationship Id="rId3" Type="http://schemas.openxmlformats.org/officeDocument/2006/relationships/tags" Target="../tags/tag76.xml"/><Relationship Id="rId2" Type="http://schemas.openxmlformats.org/officeDocument/2006/relationships/tags" Target="../tags/tag75.xml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82.xml"/><Relationship Id="rId5" Type="http://schemas.openxmlformats.org/officeDocument/2006/relationships/tags" Target="../tags/tag81.xml"/><Relationship Id="rId4" Type="http://schemas.openxmlformats.org/officeDocument/2006/relationships/image" Target="../media/image7.png"/><Relationship Id="rId3" Type="http://schemas.openxmlformats.org/officeDocument/2006/relationships/tags" Target="../tags/tag80.xml"/><Relationship Id="rId2" Type="http://schemas.openxmlformats.org/officeDocument/2006/relationships/tags" Target="../tags/tag79.xml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86.xml"/><Relationship Id="rId5" Type="http://schemas.openxmlformats.org/officeDocument/2006/relationships/tags" Target="../tags/tag85.xml"/><Relationship Id="rId4" Type="http://schemas.openxmlformats.org/officeDocument/2006/relationships/image" Target="../media/image8.png"/><Relationship Id="rId3" Type="http://schemas.openxmlformats.org/officeDocument/2006/relationships/tags" Target="../tags/tag84.xml"/><Relationship Id="rId2" Type="http://schemas.openxmlformats.org/officeDocument/2006/relationships/tags" Target="../tags/tag83.xml"/><Relationship Id="rId1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90.xml"/><Relationship Id="rId5" Type="http://schemas.openxmlformats.org/officeDocument/2006/relationships/tags" Target="../tags/tag89.xml"/><Relationship Id="rId4" Type="http://schemas.openxmlformats.org/officeDocument/2006/relationships/image" Target="../media/image9.png"/><Relationship Id="rId3" Type="http://schemas.openxmlformats.org/officeDocument/2006/relationships/tags" Target="../tags/tag88.xml"/><Relationship Id="rId2" Type="http://schemas.openxmlformats.org/officeDocument/2006/relationships/tags" Target="../tags/tag87.xml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" name="文本框 16"/>
          <p:cNvSpPr txBox="1"/>
          <p:nvPr/>
        </p:nvSpPr>
        <p:spPr>
          <a:xfrm>
            <a:off x="3264535" y="1730375"/>
            <a:ext cx="5663565" cy="2122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lang="zh-CN" altLang="en-US" sz="4800" b="1">
                <a:solidFill>
                  <a:srgbClr val="003B8D"/>
                </a:solidFill>
                <a:sym typeface="+mn-ea"/>
              </a:rPr>
              <a:t>平台贴现</a:t>
            </a:r>
            <a:endParaRPr lang="zh-CN" altLang="en-US" sz="2800">
              <a:solidFill>
                <a:srgbClr val="003B8D"/>
              </a:solidFill>
              <a:sym typeface="+mn-ea"/>
            </a:endParaRPr>
          </a:p>
          <a:p>
            <a:pPr algn="dist">
              <a:lnSpc>
                <a:spcPct val="150000"/>
              </a:lnSpc>
            </a:pPr>
            <a:r>
              <a:rPr lang="zh-CN" altLang="en-US" sz="2800">
                <a:solidFill>
                  <a:srgbClr val="003B8D"/>
                </a:solidFill>
              </a:rPr>
              <a:t>平台贴现申请</a:t>
            </a:r>
            <a:endParaRPr lang="zh-CN" altLang="en-US" sz="2400">
              <a:solidFill>
                <a:srgbClr val="003B8D"/>
              </a:solidFill>
            </a:endParaRPr>
          </a:p>
          <a:p>
            <a:pPr algn="dist">
              <a:lnSpc>
                <a:spcPct val="150000"/>
              </a:lnSpc>
            </a:pPr>
            <a:r>
              <a:rPr lang="zh-CN" altLang="en-US" sz="1200">
                <a:solidFill>
                  <a:srgbClr val="003B8D"/>
                </a:solidFill>
              </a:rPr>
              <a:t>Platform discount application</a:t>
            </a:r>
            <a:endParaRPr lang="zh-CN" altLang="en-US" sz="1200">
              <a:solidFill>
                <a:srgbClr val="003B8D"/>
              </a:solidFill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3382645" y="2916555"/>
            <a:ext cx="5546090" cy="0"/>
          </a:xfrm>
          <a:prstGeom prst="line">
            <a:avLst/>
          </a:prstGeom>
          <a:ln w="12700">
            <a:solidFill>
              <a:srgbClr val="003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3382645" y="3853180"/>
            <a:ext cx="5546090" cy="0"/>
          </a:xfrm>
          <a:prstGeom prst="line">
            <a:avLst/>
          </a:prstGeom>
          <a:ln w="12700">
            <a:solidFill>
              <a:srgbClr val="003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4450715" y="5879465"/>
            <a:ext cx="32893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dist">
              <a:lnSpc>
                <a:spcPct val="100000"/>
              </a:lnSpc>
            </a:pPr>
            <a:r>
              <a:rPr lang="zh-CN" altLang="en-US" sz="1400">
                <a:solidFill>
                  <a:srgbClr val="003B8D"/>
                </a:solidFill>
                <a:sym typeface="+mn-ea"/>
              </a:rPr>
              <a:t>深圳智票网科技有限</a:t>
            </a:r>
            <a:r>
              <a:rPr lang="zh-CN" altLang="en-US" sz="1400">
                <a:solidFill>
                  <a:srgbClr val="003B8D"/>
                </a:solidFill>
                <a:sym typeface="+mn-ea"/>
              </a:rPr>
              <a:t>公司</a:t>
            </a:r>
            <a:endParaRPr lang="zh-CN" altLang="en-US" sz="2800">
              <a:solidFill>
                <a:srgbClr val="003B8D"/>
              </a:solidFill>
            </a:endParaRPr>
          </a:p>
          <a:p>
            <a:pPr algn="dist">
              <a:lnSpc>
                <a:spcPct val="100000"/>
              </a:lnSpc>
            </a:pPr>
            <a:r>
              <a:rPr lang="en-US" altLang="zh-CN" sz="1000">
                <a:solidFill>
                  <a:srgbClr val="003B8D"/>
                </a:solidFill>
              </a:rPr>
              <a:t>www.piaolala.com.cn</a:t>
            </a:r>
            <a:endParaRPr lang="en-US" altLang="zh-CN" sz="1000">
              <a:solidFill>
                <a:srgbClr val="003B8D"/>
              </a:solidFill>
            </a:endParaRPr>
          </a:p>
        </p:txBody>
      </p:sp>
      <p:pic>
        <p:nvPicPr>
          <p:cNvPr id="7" name="图片 6" descr="横版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8455" y="343535"/>
            <a:ext cx="1564640" cy="49085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图片 6" descr="横版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191750" y="371475"/>
            <a:ext cx="1564640" cy="490855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1232535" y="271145"/>
            <a:ext cx="175958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dist">
              <a:lnSpc>
                <a:spcPct val="150000"/>
              </a:lnSpc>
            </a:pPr>
            <a:r>
              <a:rPr lang="zh-CN" altLang="en-US" sz="2400" b="1">
                <a:solidFill>
                  <a:srgbClr val="003DA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提交申请</a:t>
            </a:r>
            <a:endParaRPr lang="zh-CN" altLang="en-US" sz="2400" b="1">
              <a:solidFill>
                <a:srgbClr val="003DAC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514985" y="672465"/>
            <a:ext cx="419735" cy="408305"/>
          </a:xfrm>
          <a:prstGeom prst="roundRect">
            <a:avLst/>
          </a:prstGeom>
          <a:solidFill>
            <a:srgbClr val="00409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圆角矩形 5"/>
          <p:cNvSpPr/>
          <p:nvPr/>
        </p:nvSpPr>
        <p:spPr>
          <a:xfrm>
            <a:off x="710565" y="470535"/>
            <a:ext cx="419735" cy="408305"/>
          </a:xfrm>
          <a:prstGeom prst="roundRect">
            <a:avLst/>
          </a:prstGeom>
          <a:solidFill>
            <a:srgbClr val="00409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7" name="Subtitle 2"/>
          <p:cNvSpPr txBox="1"/>
          <p:nvPr>
            <p:custDataLst>
              <p:tags r:id="rId2"/>
            </p:custDataLst>
          </p:nvPr>
        </p:nvSpPr>
        <p:spPr>
          <a:xfrm>
            <a:off x="1153795" y="915035"/>
            <a:ext cx="9924415" cy="462915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进入票据信息页面，点击</a:t>
            </a:r>
            <a:r>
              <a:rPr lang="en-US" altLang="zh-CN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“+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背面</a:t>
            </a:r>
            <a:r>
              <a:rPr lang="en-US" altLang="zh-CN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”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上传票据背面图片。</a:t>
            </a:r>
            <a:endParaRPr lang="zh-CN" altLang="en-US" sz="1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772285" y="1799590"/>
            <a:ext cx="8724265" cy="4275455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矩形 1"/>
          <p:cNvSpPr/>
          <p:nvPr>
            <p:custDataLst>
              <p:tags r:id="rId5"/>
            </p:custDataLst>
          </p:nvPr>
        </p:nvSpPr>
        <p:spPr>
          <a:xfrm>
            <a:off x="2958465" y="4625340"/>
            <a:ext cx="510540" cy="368300"/>
          </a:xfrm>
          <a:prstGeom prst="rect">
            <a:avLst/>
          </a:prstGeom>
          <a:noFill/>
          <a:ln w="28575" cmpd="sng">
            <a:solidFill>
              <a:srgbClr val="C00000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6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图片 6" descr="横版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191750" y="371475"/>
            <a:ext cx="1564640" cy="490855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1232535" y="271145"/>
            <a:ext cx="175958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dist">
              <a:lnSpc>
                <a:spcPct val="150000"/>
              </a:lnSpc>
            </a:pPr>
            <a:r>
              <a:rPr lang="zh-CN" altLang="en-US" sz="2400" b="1">
                <a:solidFill>
                  <a:srgbClr val="003DA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提交</a:t>
            </a:r>
            <a:r>
              <a:rPr lang="zh-CN" altLang="en-US" sz="2400" b="1">
                <a:solidFill>
                  <a:srgbClr val="003DA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申请</a:t>
            </a:r>
            <a:endParaRPr lang="zh-CN" altLang="en-US" sz="2400" b="1">
              <a:solidFill>
                <a:srgbClr val="003DAC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514985" y="672465"/>
            <a:ext cx="419735" cy="408305"/>
          </a:xfrm>
          <a:prstGeom prst="roundRect">
            <a:avLst/>
          </a:prstGeom>
          <a:solidFill>
            <a:srgbClr val="00409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圆角矩形 5"/>
          <p:cNvSpPr/>
          <p:nvPr/>
        </p:nvSpPr>
        <p:spPr>
          <a:xfrm>
            <a:off x="710565" y="470535"/>
            <a:ext cx="419735" cy="408305"/>
          </a:xfrm>
          <a:prstGeom prst="roundRect">
            <a:avLst/>
          </a:prstGeom>
          <a:solidFill>
            <a:srgbClr val="00409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7" name="Subtitle 2"/>
          <p:cNvSpPr txBox="1"/>
          <p:nvPr>
            <p:custDataLst>
              <p:tags r:id="rId2"/>
            </p:custDataLst>
          </p:nvPr>
        </p:nvSpPr>
        <p:spPr>
          <a:xfrm>
            <a:off x="1153795" y="915035"/>
            <a:ext cx="9924415" cy="462915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上传完背面信息，可以选择上传发票和合同（选填），确认借款信息，无误后点击</a:t>
            </a:r>
            <a:r>
              <a:rPr lang="en-US" altLang="zh-CN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“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提交</a:t>
            </a:r>
            <a:r>
              <a:rPr lang="en-US" altLang="zh-CN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”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</a:t>
            </a:r>
            <a:endParaRPr lang="zh-CN" altLang="en-US" sz="1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 r="1216"/>
          <a:stretch>
            <a:fillRect/>
          </a:stretch>
        </p:blipFill>
        <p:spPr>
          <a:xfrm>
            <a:off x="1684655" y="1438910"/>
            <a:ext cx="8879840" cy="4536440"/>
          </a:xfrm>
          <a:prstGeom prst="rect">
            <a:avLst/>
          </a:prstGeom>
          <a:ln w="12700" cmpd="sng">
            <a:solidFill>
              <a:schemeClr val="bg1">
                <a:lumMod val="85000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矩形 4"/>
          <p:cNvSpPr/>
          <p:nvPr>
            <p:custDataLst>
              <p:tags r:id="rId5"/>
            </p:custDataLst>
          </p:nvPr>
        </p:nvSpPr>
        <p:spPr>
          <a:xfrm>
            <a:off x="5631815" y="5462270"/>
            <a:ext cx="1104265" cy="262890"/>
          </a:xfrm>
          <a:prstGeom prst="rect">
            <a:avLst/>
          </a:prstGeom>
          <a:noFill/>
          <a:ln w="28575" cmpd="sng">
            <a:solidFill>
              <a:srgbClr val="C00000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69945" y="2829560"/>
            <a:ext cx="377190" cy="762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25615" y="2328545"/>
            <a:ext cx="514985" cy="110490"/>
          </a:xfrm>
          <a:prstGeom prst="rect">
            <a:avLst/>
          </a:prstGeom>
        </p:spPr>
      </p:pic>
    </p:spTree>
    <p:custDataLst>
      <p:tags r:id="rId8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图片 6" descr="横版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191750" y="371475"/>
            <a:ext cx="1564640" cy="490855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1232535" y="271145"/>
            <a:ext cx="175958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dist">
              <a:lnSpc>
                <a:spcPct val="150000"/>
              </a:lnSpc>
            </a:pPr>
            <a:r>
              <a:rPr lang="zh-CN" altLang="en-US" sz="2400" b="1">
                <a:solidFill>
                  <a:srgbClr val="003DA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人工审核</a:t>
            </a:r>
            <a:endParaRPr lang="zh-CN" altLang="en-US" sz="2400" b="1">
              <a:solidFill>
                <a:srgbClr val="003DAC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514985" y="672465"/>
            <a:ext cx="419735" cy="408305"/>
          </a:xfrm>
          <a:prstGeom prst="roundRect">
            <a:avLst/>
          </a:prstGeom>
          <a:solidFill>
            <a:srgbClr val="00409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圆角矩形 5"/>
          <p:cNvSpPr/>
          <p:nvPr/>
        </p:nvSpPr>
        <p:spPr>
          <a:xfrm>
            <a:off x="710565" y="470535"/>
            <a:ext cx="419735" cy="408305"/>
          </a:xfrm>
          <a:prstGeom prst="roundRect">
            <a:avLst/>
          </a:prstGeom>
          <a:solidFill>
            <a:srgbClr val="00409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7" name="Subtitle 2"/>
          <p:cNvSpPr txBox="1"/>
          <p:nvPr>
            <p:custDataLst>
              <p:tags r:id="rId2"/>
            </p:custDataLst>
          </p:nvPr>
        </p:nvSpPr>
        <p:spPr>
          <a:xfrm>
            <a:off x="1153795" y="915035"/>
            <a:ext cx="9924415" cy="709295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提交后进入人工后台审核页面，点击</a:t>
            </a:r>
            <a:r>
              <a:rPr lang="en-US" altLang="zh-CN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“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商票订单</a:t>
            </a:r>
            <a:r>
              <a:rPr lang="en-US" altLang="zh-CN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”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可以查看订单状态（注：提交订单后可联系客服人员，提高审核效率）</a:t>
            </a:r>
            <a:endParaRPr lang="zh-CN" altLang="en-US" sz="1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748790" y="1648460"/>
            <a:ext cx="8870950" cy="4528820"/>
          </a:xfrm>
          <a:prstGeom prst="rect">
            <a:avLst/>
          </a:prstGeom>
          <a:ln w="12700" cmpd="sng">
            <a:solidFill>
              <a:schemeClr val="bg1">
                <a:lumMod val="85000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矩形 10"/>
          <p:cNvSpPr/>
          <p:nvPr>
            <p:custDataLst>
              <p:tags r:id="rId5"/>
            </p:custDataLst>
          </p:nvPr>
        </p:nvSpPr>
        <p:spPr>
          <a:xfrm>
            <a:off x="1748790" y="2563495"/>
            <a:ext cx="1104265" cy="225425"/>
          </a:xfrm>
          <a:prstGeom prst="rect">
            <a:avLst/>
          </a:prstGeom>
          <a:noFill/>
          <a:ln w="28575" cmpd="sng">
            <a:solidFill>
              <a:srgbClr val="C00000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6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图片 6" descr="横版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191750" y="371475"/>
            <a:ext cx="1564640" cy="490855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1232535" y="271145"/>
            <a:ext cx="175958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dist">
              <a:lnSpc>
                <a:spcPct val="150000"/>
              </a:lnSpc>
            </a:pPr>
            <a:r>
              <a:rPr lang="zh-CN" altLang="en-US" sz="2400" b="1">
                <a:solidFill>
                  <a:srgbClr val="003DA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人工审核</a:t>
            </a:r>
            <a:endParaRPr lang="zh-CN" altLang="en-US" sz="2400" b="1">
              <a:solidFill>
                <a:srgbClr val="003DAC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514985" y="672465"/>
            <a:ext cx="419735" cy="408305"/>
          </a:xfrm>
          <a:prstGeom prst="roundRect">
            <a:avLst/>
          </a:prstGeom>
          <a:solidFill>
            <a:srgbClr val="00409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圆角矩形 5"/>
          <p:cNvSpPr/>
          <p:nvPr/>
        </p:nvSpPr>
        <p:spPr>
          <a:xfrm>
            <a:off x="710565" y="470535"/>
            <a:ext cx="419735" cy="408305"/>
          </a:xfrm>
          <a:prstGeom prst="roundRect">
            <a:avLst/>
          </a:prstGeom>
          <a:solidFill>
            <a:srgbClr val="00409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7" name="Subtitle 2"/>
          <p:cNvSpPr txBox="1"/>
          <p:nvPr>
            <p:custDataLst>
              <p:tags r:id="rId2"/>
            </p:custDataLst>
          </p:nvPr>
        </p:nvSpPr>
        <p:spPr>
          <a:xfrm>
            <a:off x="1153795" y="915035"/>
            <a:ext cx="9924415" cy="462915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进入商票订单中心，可以实时查看订单状态，点击页面刷新，可以刷新订单状态。</a:t>
            </a:r>
            <a:endParaRPr lang="zh-CN" altLang="en-US" sz="1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616075" y="1524635"/>
            <a:ext cx="8966200" cy="4744085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矩形 7"/>
          <p:cNvSpPr/>
          <p:nvPr>
            <p:custDataLst>
              <p:tags r:id="rId5"/>
            </p:custDataLst>
          </p:nvPr>
        </p:nvSpPr>
        <p:spPr>
          <a:xfrm>
            <a:off x="2064385" y="1524635"/>
            <a:ext cx="187960" cy="196850"/>
          </a:xfrm>
          <a:prstGeom prst="rect">
            <a:avLst/>
          </a:prstGeom>
          <a:noFill/>
          <a:ln w="28575" cmpd="sng">
            <a:solidFill>
              <a:srgbClr val="C00000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6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图片 6" descr="横版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191750" y="371475"/>
            <a:ext cx="1564640" cy="490855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1232535" y="271145"/>
            <a:ext cx="175958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dist">
              <a:lnSpc>
                <a:spcPct val="150000"/>
              </a:lnSpc>
            </a:pPr>
            <a:r>
              <a:rPr lang="zh-CN" altLang="en-US" sz="2400" b="1">
                <a:solidFill>
                  <a:srgbClr val="003DA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人工审核</a:t>
            </a:r>
            <a:endParaRPr lang="zh-CN" altLang="en-US" sz="2400" b="1">
              <a:solidFill>
                <a:srgbClr val="003DAC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514985" y="672465"/>
            <a:ext cx="419735" cy="408305"/>
          </a:xfrm>
          <a:prstGeom prst="roundRect">
            <a:avLst/>
          </a:prstGeom>
          <a:solidFill>
            <a:srgbClr val="00409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圆角矩形 5"/>
          <p:cNvSpPr/>
          <p:nvPr/>
        </p:nvSpPr>
        <p:spPr>
          <a:xfrm>
            <a:off x="710565" y="470535"/>
            <a:ext cx="419735" cy="408305"/>
          </a:xfrm>
          <a:prstGeom prst="roundRect">
            <a:avLst/>
          </a:prstGeom>
          <a:solidFill>
            <a:srgbClr val="00409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7" name="Subtitle 2"/>
          <p:cNvSpPr txBox="1"/>
          <p:nvPr>
            <p:custDataLst>
              <p:tags r:id="rId2"/>
            </p:custDataLst>
          </p:nvPr>
        </p:nvSpPr>
        <p:spPr>
          <a:xfrm>
            <a:off x="1153795" y="915035"/>
            <a:ext cx="9924415" cy="462915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更新订单状态，当订单状态上出现</a:t>
            </a:r>
            <a:r>
              <a:rPr lang="en-US" altLang="zh-CN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“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签约</a:t>
            </a:r>
            <a:r>
              <a:rPr lang="en-US" altLang="zh-CN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”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按钮，表示审核已通过，点击</a:t>
            </a:r>
            <a:r>
              <a:rPr lang="en-US" altLang="zh-CN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“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签约</a:t>
            </a:r>
            <a:r>
              <a:rPr lang="en-US" altLang="zh-CN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”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进入后续页面；</a:t>
            </a:r>
            <a:endParaRPr lang="zh-CN" altLang="en-US" sz="1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499235" y="1534795"/>
            <a:ext cx="9703435" cy="4940935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9580" y="2621915"/>
            <a:ext cx="475615" cy="14605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图片 6" descr="横版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191750" y="371475"/>
            <a:ext cx="1564640" cy="490855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1232535" y="271145"/>
            <a:ext cx="175958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dist">
              <a:lnSpc>
                <a:spcPct val="150000"/>
              </a:lnSpc>
            </a:pPr>
            <a:r>
              <a:rPr lang="zh-CN" altLang="en-US" sz="2400" b="1">
                <a:solidFill>
                  <a:srgbClr val="003DA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签约缴费</a:t>
            </a:r>
            <a:endParaRPr lang="zh-CN" altLang="en-US" sz="2400" b="1">
              <a:solidFill>
                <a:srgbClr val="003DAC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514985" y="672465"/>
            <a:ext cx="419735" cy="408305"/>
          </a:xfrm>
          <a:prstGeom prst="roundRect">
            <a:avLst/>
          </a:prstGeom>
          <a:solidFill>
            <a:srgbClr val="00409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圆角矩形 5"/>
          <p:cNvSpPr/>
          <p:nvPr/>
        </p:nvSpPr>
        <p:spPr>
          <a:xfrm>
            <a:off x="710565" y="470535"/>
            <a:ext cx="419735" cy="408305"/>
          </a:xfrm>
          <a:prstGeom prst="roundRect">
            <a:avLst/>
          </a:prstGeom>
          <a:solidFill>
            <a:srgbClr val="00409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7" name="Subtitle 2"/>
          <p:cNvSpPr txBox="1"/>
          <p:nvPr>
            <p:custDataLst>
              <p:tags r:id="rId2"/>
            </p:custDataLst>
          </p:nvPr>
        </p:nvSpPr>
        <p:spPr>
          <a:xfrm>
            <a:off x="1153795" y="915035"/>
            <a:ext cx="9924415" cy="462915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进入签约页面，确认订单信息，后获取签约码。输入签约码后，正确即签约成功。</a:t>
            </a:r>
            <a:endParaRPr lang="zh-CN" altLang="en-US" sz="1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 l="23845" r="24438"/>
          <a:stretch>
            <a:fillRect/>
          </a:stretch>
        </p:blipFill>
        <p:spPr>
          <a:xfrm>
            <a:off x="1435735" y="1657985"/>
            <a:ext cx="4622165" cy="4322445"/>
          </a:xfrm>
          <a:prstGeom prst="rect">
            <a:avLst/>
          </a:prstGeom>
        </p:spPr>
      </p:pic>
      <p:sp>
        <p:nvSpPr>
          <p:cNvPr id="8" name="矩形 7"/>
          <p:cNvSpPr/>
          <p:nvPr>
            <p:custDataLst>
              <p:tags r:id="rId5"/>
            </p:custDataLst>
          </p:nvPr>
        </p:nvSpPr>
        <p:spPr>
          <a:xfrm>
            <a:off x="3390900" y="4161155"/>
            <a:ext cx="711835" cy="262890"/>
          </a:xfrm>
          <a:prstGeom prst="rect">
            <a:avLst/>
          </a:prstGeom>
          <a:noFill/>
          <a:ln w="28575" cmpd="sng">
            <a:solidFill>
              <a:srgbClr val="C00000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6"/>
          <a:srcRect l="7901" r="8756"/>
          <a:stretch>
            <a:fillRect/>
          </a:stretch>
        </p:blipFill>
        <p:spPr>
          <a:xfrm>
            <a:off x="6209030" y="1649730"/>
            <a:ext cx="4641850" cy="4330700"/>
          </a:xfrm>
          <a:prstGeom prst="rect">
            <a:avLst/>
          </a:prstGeom>
        </p:spPr>
      </p:pic>
      <p:sp>
        <p:nvSpPr>
          <p:cNvPr id="9" name="矩形 8"/>
          <p:cNvSpPr/>
          <p:nvPr>
            <p:custDataLst>
              <p:tags r:id="rId7"/>
            </p:custDataLst>
          </p:nvPr>
        </p:nvSpPr>
        <p:spPr>
          <a:xfrm>
            <a:off x="7993380" y="3715385"/>
            <a:ext cx="902335" cy="379730"/>
          </a:xfrm>
          <a:prstGeom prst="rect">
            <a:avLst/>
          </a:prstGeom>
          <a:noFill/>
          <a:ln w="28575" cmpd="sng">
            <a:solidFill>
              <a:srgbClr val="C00000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8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图片 6" descr="横版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191750" y="371475"/>
            <a:ext cx="1564640" cy="490855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1232535" y="271145"/>
            <a:ext cx="175958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dist">
              <a:lnSpc>
                <a:spcPct val="150000"/>
              </a:lnSpc>
            </a:pPr>
            <a:r>
              <a:rPr lang="zh-CN" altLang="en-US" sz="2400" b="1">
                <a:solidFill>
                  <a:srgbClr val="003DA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签约缴费</a:t>
            </a:r>
            <a:endParaRPr lang="zh-CN" altLang="en-US" sz="2400" b="1">
              <a:solidFill>
                <a:srgbClr val="003DAC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514985" y="672465"/>
            <a:ext cx="419735" cy="408305"/>
          </a:xfrm>
          <a:prstGeom prst="roundRect">
            <a:avLst/>
          </a:prstGeom>
          <a:solidFill>
            <a:srgbClr val="00409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圆角矩形 5"/>
          <p:cNvSpPr/>
          <p:nvPr/>
        </p:nvSpPr>
        <p:spPr>
          <a:xfrm>
            <a:off x="710565" y="470535"/>
            <a:ext cx="419735" cy="408305"/>
          </a:xfrm>
          <a:prstGeom prst="roundRect">
            <a:avLst/>
          </a:prstGeom>
          <a:solidFill>
            <a:srgbClr val="00409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7" name="Subtitle 2"/>
          <p:cNvSpPr txBox="1"/>
          <p:nvPr>
            <p:custDataLst>
              <p:tags r:id="rId2"/>
            </p:custDataLst>
          </p:nvPr>
        </p:nvSpPr>
        <p:spPr>
          <a:xfrm>
            <a:off x="1153795" y="915035"/>
            <a:ext cx="9924415" cy="462915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签约完成，进入支付页面，用户支付技术服务费。</a:t>
            </a:r>
            <a:endParaRPr lang="zh-CN" altLang="en-US" sz="1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 l="24380" r="24771"/>
          <a:stretch>
            <a:fillRect/>
          </a:stretch>
        </p:blipFill>
        <p:spPr>
          <a:xfrm>
            <a:off x="1520825" y="1457960"/>
            <a:ext cx="4867275" cy="4636770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0660" y="1464945"/>
            <a:ext cx="5061585" cy="4622165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87675" y="2900045"/>
            <a:ext cx="475615" cy="14605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96885" y="2900045"/>
            <a:ext cx="475615" cy="146050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图片 6" descr="横版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191750" y="371475"/>
            <a:ext cx="1564640" cy="490855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1232535" y="271145"/>
            <a:ext cx="175958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dist">
              <a:lnSpc>
                <a:spcPct val="150000"/>
              </a:lnSpc>
            </a:pPr>
            <a:r>
              <a:rPr lang="zh-CN" altLang="en-US" sz="2400" b="1">
                <a:solidFill>
                  <a:srgbClr val="003DA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签约缴费</a:t>
            </a:r>
            <a:endParaRPr lang="zh-CN" altLang="en-US" sz="2400" b="1">
              <a:solidFill>
                <a:srgbClr val="003DAC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514985" y="672465"/>
            <a:ext cx="419735" cy="408305"/>
          </a:xfrm>
          <a:prstGeom prst="roundRect">
            <a:avLst/>
          </a:prstGeom>
          <a:solidFill>
            <a:srgbClr val="00409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圆角矩形 5"/>
          <p:cNvSpPr/>
          <p:nvPr/>
        </p:nvSpPr>
        <p:spPr>
          <a:xfrm>
            <a:off x="710565" y="470535"/>
            <a:ext cx="419735" cy="408305"/>
          </a:xfrm>
          <a:prstGeom prst="roundRect">
            <a:avLst/>
          </a:prstGeom>
          <a:solidFill>
            <a:srgbClr val="00409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7" name="Subtitle 2"/>
          <p:cNvSpPr txBox="1"/>
          <p:nvPr>
            <p:custDataLst>
              <p:tags r:id="rId2"/>
            </p:custDataLst>
          </p:nvPr>
        </p:nvSpPr>
        <p:spPr>
          <a:xfrm>
            <a:off x="1153795" y="915035"/>
            <a:ext cx="9924415" cy="709295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进入第三方支付机构，选择方式和支付银行，进行支付。</a:t>
            </a:r>
            <a:r>
              <a:rPr lang="zh-CN" altLang="en-US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（</a:t>
            </a:r>
            <a:r>
              <a:rPr lang="zh-CN" altLang="en-US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注：平安银行贴现渠道，不可用平安银行的对公账户进行付款。</a:t>
            </a:r>
            <a:r>
              <a:rPr lang="zh-CN" altLang="en-US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）</a:t>
            </a:r>
            <a:endParaRPr lang="zh-CN" altLang="en-US" sz="1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4995" y="1748155"/>
            <a:ext cx="9183370" cy="4486275"/>
          </a:xfrm>
          <a:prstGeom prst="rect">
            <a:avLst/>
          </a:prstGeom>
          <a:ln w="12700" cmpd="sng">
            <a:solidFill>
              <a:schemeClr val="bg1">
                <a:lumMod val="85000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图片 6" descr="横版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191750" y="371475"/>
            <a:ext cx="1564640" cy="490855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1232535" y="271145"/>
            <a:ext cx="175958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dist">
              <a:lnSpc>
                <a:spcPct val="150000"/>
              </a:lnSpc>
            </a:pPr>
            <a:r>
              <a:rPr lang="zh-CN" altLang="en-US" sz="2400" b="1">
                <a:solidFill>
                  <a:srgbClr val="003DA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签约缴费</a:t>
            </a:r>
            <a:endParaRPr lang="zh-CN" altLang="en-US" sz="2400" b="1">
              <a:solidFill>
                <a:srgbClr val="003DAC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514985" y="672465"/>
            <a:ext cx="419735" cy="408305"/>
          </a:xfrm>
          <a:prstGeom prst="roundRect">
            <a:avLst/>
          </a:prstGeom>
          <a:solidFill>
            <a:srgbClr val="00409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圆角矩形 5"/>
          <p:cNvSpPr/>
          <p:nvPr/>
        </p:nvSpPr>
        <p:spPr>
          <a:xfrm>
            <a:off x="710565" y="470535"/>
            <a:ext cx="419735" cy="408305"/>
          </a:xfrm>
          <a:prstGeom prst="roundRect">
            <a:avLst/>
          </a:prstGeom>
          <a:solidFill>
            <a:srgbClr val="00409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7" name="Subtitle 2"/>
          <p:cNvSpPr txBox="1"/>
          <p:nvPr>
            <p:custDataLst>
              <p:tags r:id="rId2"/>
            </p:custDataLst>
          </p:nvPr>
        </p:nvSpPr>
        <p:spPr>
          <a:xfrm>
            <a:off x="1153795" y="915035"/>
            <a:ext cx="9924415" cy="758190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选择银行后，点击支付，显示支付详情，点击</a:t>
            </a:r>
            <a:r>
              <a:rPr lang="en-US" altLang="zh-CN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“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去银行支付</a:t>
            </a:r>
            <a:r>
              <a:rPr lang="en-US" altLang="zh-CN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”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跳转到银行网银进行付款操作。</a:t>
            </a:r>
            <a:endParaRPr lang="zh-CN" altLang="en-US" sz="1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algn="l">
              <a:lnSpc>
                <a:spcPct val="100000"/>
              </a:lnSpc>
            </a:pPr>
            <a:r>
              <a:rPr lang="zh-CN" altLang="en-US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（注：支付科技服务费的企业网银，必须开通</a:t>
            </a:r>
            <a:r>
              <a:rPr lang="en-US" altLang="zh-CN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B2B</a:t>
            </a:r>
            <a:r>
              <a:rPr lang="zh-CN" altLang="en-US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业务，才可成功支付）</a:t>
            </a:r>
            <a:endParaRPr lang="zh-CN" altLang="en-US" sz="16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4650" y="1793240"/>
            <a:ext cx="9114155" cy="439928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图片 6" descr="横版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191750" y="371475"/>
            <a:ext cx="1564640" cy="490855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1232535" y="271145"/>
            <a:ext cx="175958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dist">
              <a:lnSpc>
                <a:spcPct val="150000"/>
              </a:lnSpc>
            </a:pPr>
            <a:r>
              <a:rPr lang="zh-CN" altLang="en-US" sz="2400" b="1">
                <a:solidFill>
                  <a:srgbClr val="003DA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签约缴费</a:t>
            </a:r>
            <a:endParaRPr lang="zh-CN" altLang="en-US" sz="2400" b="1">
              <a:solidFill>
                <a:srgbClr val="003DAC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514985" y="672465"/>
            <a:ext cx="419735" cy="408305"/>
          </a:xfrm>
          <a:prstGeom prst="roundRect">
            <a:avLst/>
          </a:prstGeom>
          <a:solidFill>
            <a:srgbClr val="00409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圆角矩形 5"/>
          <p:cNvSpPr/>
          <p:nvPr/>
        </p:nvSpPr>
        <p:spPr>
          <a:xfrm>
            <a:off x="710565" y="470535"/>
            <a:ext cx="419735" cy="408305"/>
          </a:xfrm>
          <a:prstGeom prst="roundRect">
            <a:avLst/>
          </a:prstGeom>
          <a:solidFill>
            <a:srgbClr val="00409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7" name="Subtitle 2"/>
          <p:cNvSpPr txBox="1"/>
          <p:nvPr>
            <p:custDataLst>
              <p:tags r:id="rId2"/>
            </p:custDataLst>
          </p:nvPr>
        </p:nvSpPr>
        <p:spPr>
          <a:xfrm>
            <a:off x="1153795" y="915035"/>
            <a:ext cx="9924415" cy="462915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在网银支付成功后，返回票拉拉页面，页面会显示支付结果，若结果未刷新，可以手动刷新页面。</a:t>
            </a:r>
            <a:endParaRPr lang="zh-CN" altLang="en-US" sz="1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 r="1194"/>
          <a:stretch>
            <a:fillRect/>
          </a:stretch>
        </p:blipFill>
        <p:spPr>
          <a:xfrm>
            <a:off x="1527175" y="1587500"/>
            <a:ext cx="9316720" cy="450342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图片 6" descr="横版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191750" y="371475"/>
            <a:ext cx="1564640" cy="490855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1232535" y="271145"/>
            <a:ext cx="175958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dist">
              <a:lnSpc>
                <a:spcPct val="150000"/>
              </a:lnSpc>
            </a:pPr>
            <a:r>
              <a:rPr lang="zh-CN" altLang="en-US" sz="2400" b="1">
                <a:solidFill>
                  <a:srgbClr val="003DA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设置账户</a:t>
            </a:r>
            <a:endParaRPr lang="zh-CN" altLang="en-US" sz="2400" b="1">
              <a:solidFill>
                <a:srgbClr val="003DAC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514985" y="672465"/>
            <a:ext cx="419735" cy="408305"/>
          </a:xfrm>
          <a:prstGeom prst="roundRect">
            <a:avLst/>
          </a:prstGeom>
          <a:solidFill>
            <a:srgbClr val="00409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圆角矩形 2"/>
          <p:cNvSpPr/>
          <p:nvPr/>
        </p:nvSpPr>
        <p:spPr>
          <a:xfrm>
            <a:off x="710565" y="470535"/>
            <a:ext cx="419735" cy="408305"/>
          </a:xfrm>
          <a:prstGeom prst="roundRect">
            <a:avLst/>
          </a:prstGeom>
          <a:solidFill>
            <a:srgbClr val="00409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Subtitle 2"/>
          <p:cNvSpPr txBox="1"/>
          <p:nvPr>
            <p:custDataLst>
              <p:tags r:id="rId2"/>
            </p:custDataLst>
          </p:nvPr>
        </p:nvSpPr>
        <p:spPr>
          <a:xfrm>
            <a:off x="1747520" y="915035"/>
            <a:ext cx="9206865" cy="462915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登录系统，页面提示设置银行账户信息，点击</a:t>
            </a:r>
            <a:r>
              <a:rPr lang="en-US" altLang="zh-CN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”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立即设置</a:t>
            </a:r>
            <a:r>
              <a:rPr lang="en-US" altLang="zh-CN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“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前往设置页面，该账户为票据质押账户。</a:t>
            </a:r>
            <a:endParaRPr lang="en-US" altLang="zh-CN" sz="1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 r="864"/>
          <a:stretch>
            <a:fillRect/>
          </a:stretch>
        </p:blipFill>
        <p:spPr>
          <a:xfrm>
            <a:off x="2169795" y="1956435"/>
            <a:ext cx="7944485" cy="40443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矩形 9"/>
          <p:cNvSpPr/>
          <p:nvPr>
            <p:custDataLst>
              <p:tags r:id="rId5"/>
            </p:custDataLst>
          </p:nvPr>
        </p:nvSpPr>
        <p:spPr>
          <a:xfrm>
            <a:off x="6043295" y="3917315"/>
            <a:ext cx="520700" cy="244475"/>
          </a:xfrm>
          <a:prstGeom prst="rect">
            <a:avLst/>
          </a:prstGeom>
          <a:noFill/>
          <a:ln w="28575" cmpd="sng">
            <a:solidFill>
              <a:srgbClr val="C00000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6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" name="Subtitle 2"/>
          <p:cNvSpPr txBox="1"/>
          <p:nvPr>
            <p:custDataLst>
              <p:tags r:id="rId1"/>
            </p:custDataLst>
          </p:nvPr>
        </p:nvSpPr>
        <p:spPr>
          <a:xfrm>
            <a:off x="1507490" y="915035"/>
            <a:ext cx="9561195" cy="709295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设置对公账户信息，户名必须为认证的公司账号名称（不可修改），根据页面提示完善账户内容，包括：账号、开户行、开户行所在省市、开户行支行、大额行号（默认识别）。</a:t>
            </a:r>
            <a:endParaRPr lang="zh-CN" altLang="en-US" sz="1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7" name="图片 6" descr="横版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1750" y="371475"/>
            <a:ext cx="1564640" cy="490855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1232535" y="271145"/>
            <a:ext cx="175958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dist">
              <a:lnSpc>
                <a:spcPct val="150000"/>
              </a:lnSpc>
            </a:pPr>
            <a:r>
              <a:rPr lang="zh-CN" altLang="en-US" sz="2400" b="1">
                <a:solidFill>
                  <a:srgbClr val="003DA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设置账户</a:t>
            </a:r>
            <a:endParaRPr lang="zh-CN" altLang="en-US" sz="2400" b="1">
              <a:solidFill>
                <a:srgbClr val="003DAC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514985" y="672465"/>
            <a:ext cx="419735" cy="408305"/>
          </a:xfrm>
          <a:prstGeom prst="roundRect">
            <a:avLst/>
          </a:prstGeom>
          <a:solidFill>
            <a:srgbClr val="00409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圆角矩形 5"/>
          <p:cNvSpPr/>
          <p:nvPr/>
        </p:nvSpPr>
        <p:spPr>
          <a:xfrm>
            <a:off x="710565" y="470535"/>
            <a:ext cx="419735" cy="408305"/>
          </a:xfrm>
          <a:prstGeom prst="roundRect">
            <a:avLst/>
          </a:prstGeom>
          <a:solidFill>
            <a:srgbClr val="00409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 r="1122"/>
          <a:stretch>
            <a:fillRect/>
          </a:stretch>
        </p:blipFill>
        <p:spPr>
          <a:xfrm>
            <a:off x="1870075" y="1777365"/>
            <a:ext cx="8452485" cy="43141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图片 6" descr="横版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191750" y="371475"/>
            <a:ext cx="1564640" cy="490855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1232535" y="271145"/>
            <a:ext cx="175958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dist">
              <a:lnSpc>
                <a:spcPct val="150000"/>
              </a:lnSpc>
            </a:pPr>
            <a:r>
              <a:rPr lang="zh-CN" altLang="en-US" sz="2400" b="1">
                <a:solidFill>
                  <a:srgbClr val="003DA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账户校验</a:t>
            </a:r>
            <a:endParaRPr lang="zh-CN" altLang="en-US" sz="2400" b="1">
              <a:solidFill>
                <a:srgbClr val="003DAC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514985" y="672465"/>
            <a:ext cx="419735" cy="408305"/>
          </a:xfrm>
          <a:prstGeom prst="roundRect">
            <a:avLst/>
          </a:prstGeom>
          <a:solidFill>
            <a:srgbClr val="00409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圆角矩形 5"/>
          <p:cNvSpPr/>
          <p:nvPr/>
        </p:nvSpPr>
        <p:spPr>
          <a:xfrm>
            <a:off x="710565" y="470535"/>
            <a:ext cx="419735" cy="408305"/>
          </a:xfrm>
          <a:prstGeom prst="roundRect">
            <a:avLst/>
          </a:prstGeom>
          <a:solidFill>
            <a:srgbClr val="00409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Subtitle 2"/>
          <p:cNvSpPr txBox="1"/>
          <p:nvPr>
            <p:custDataLst>
              <p:tags r:id="rId2"/>
            </p:custDataLst>
          </p:nvPr>
        </p:nvSpPr>
        <p:spPr>
          <a:xfrm>
            <a:off x="1412240" y="915035"/>
            <a:ext cx="9206865" cy="709295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对公账户设置完成，系统将会进行小额打款到该设置的对公账户，在页面上，输入打款的具体金额，点击</a:t>
            </a:r>
            <a:r>
              <a:rPr lang="en-US" altLang="zh-CN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”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收款全额校验，对该对公账户进行校验。</a:t>
            </a:r>
            <a:endParaRPr lang="zh-CN" altLang="en-US" sz="1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>
            <p:custDataLst>
              <p:tags r:id="rId3"/>
            </p:custDataLst>
          </p:nvPr>
        </p:nvSpPr>
        <p:spPr>
          <a:xfrm>
            <a:off x="7004685" y="3984625"/>
            <a:ext cx="702310" cy="244475"/>
          </a:xfrm>
          <a:prstGeom prst="rect">
            <a:avLst/>
          </a:prstGeom>
          <a:noFill/>
          <a:ln w="28575" cmpd="sng">
            <a:solidFill>
              <a:srgbClr val="C00000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矩形 8"/>
          <p:cNvSpPr/>
          <p:nvPr>
            <p:custDataLst>
              <p:tags r:id="rId4"/>
            </p:custDataLst>
          </p:nvPr>
        </p:nvSpPr>
        <p:spPr>
          <a:xfrm>
            <a:off x="7048500" y="3215640"/>
            <a:ext cx="588010" cy="92075"/>
          </a:xfrm>
          <a:prstGeom prst="rect">
            <a:avLst/>
          </a:prstGeom>
          <a:solidFill>
            <a:srgbClr val="E8F0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endParaRPr lang="en-US" altLang="zh-CN" sz="5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>
            <p:custDataLst>
              <p:tags r:id="rId5"/>
            </p:custDataLst>
          </p:nvPr>
        </p:nvSpPr>
        <p:spPr>
          <a:xfrm>
            <a:off x="6988810" y="3182620"/>
            <a:ext cx="668655" cy="1682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500">
                <a:solidFill>
                  <a:srgbClr val="6363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135****8888</a:t>
            </a:r>
            <a:endParaRPr lang="en-US" altLang="zh-CN" sz="500">
              <a:solidFill>
                <a:srgbClr val="63636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rcRect r="850"/>
          <a:stretch>
            <a:fillRect/>
          </a:stretch>
        </p:blipFill>
        <p:spPr>
          <a:xfrm>
            <a:off x="1616075" y="1791970"/>
            <a:ext cx="8959850" cy="43992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custDataLst>
      <p:tags r:id="rId8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图片 6" descr="横版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191750" y="371475"/>
            <a:ext cx="1564640" cy="490855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1232535" y="271145"/>
            <a:ext cx="175958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dist">
              <a:lnSpc>
                <a:spcPct val="150000"/>
              </a:lnSpc>
            </a:pPr>
            <a:r>
              <a:rPr lang="zh-CN" altLang="en-US" sz="2400" b="1">
                <a:solidFill>
                  <a:srgbClr val="003DA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账户校验</a:t>
            </a:r>
            <a:endParaRPr lang="zh-CN" altLang="en-US" sz="2400" b="1">
              <a:solidFill>
                <a:srgbClr val="003DAC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514985" y="672465"/>
            <a:ext cx="419735" cy="408305"/>
          </a:xfrm>
          <a:prstGeom prst="roundRect">
            <a:avLst/>
          </a:prstGeom>
          <a:solidFill>
            <a:srgbClr val="00409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圆角矩形 5"/>
          <p:cNvSpPr/>
          <p:nvPr/>
        </p:nvSpPr>
        <p:spPr>
          <a:xfrm>
            <a:off x="710565" y="470535"/>
            <a:ext cx="419735" cy="408305"/>
          </a:xfrm>
          <a:prstGeom prst="roundRect">
            <a:avLst/>
          </a:prstGeom>
          <a:solidFill>
            <a:srgbClr val="00409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7" name="Subtitle 2"/>
          <p:cNvSpPr txBox="1"/>
          <p:nvPr>
            <p:custDataLst>
              <p:tags r:id="rId2"/>
            </p:custDataLst>
          </p:nvPr>
        </p:nvSpPr>
        <p:spPr>
          <a:xfrm>
            <a:off x="1153795" y="915035"/>
            <a:ext cx="9924415" cy="462915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当输入金额正确，则账户校验成功，若输入金额不对，则校验不成功，需要重新输入金额。</a:t>
            </a:r>
            <a:endParaRPr lang="zh-CN" altLang="en-US" sz="1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527810" y="1743710"/>
            <a:ext cx="9136380" cy="44723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图片 6" descr="横版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191750" y="371475"/>
            <a:ext cx="1564640" cy="490855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1232535" y="271145"/>
            <a:ext cx="175958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dist">
              <a:lnSpc>
                <a:spcPct val="150000"/>
              </a:lnSpc>
            </a:pPr>
            <a:r>
              <a:rPr lang="zh-CN" altLang="en-US" sz="2400" b="1">
                <a:solidFill>
                  <a:srgbClr val="003DA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融资申请</a:t>
            </a:r>
            <a:endParaRPr lang="zh-CN" altLang="en-US" sz="2400" b="1">
              <a:solidFill>
                <a:srgbClr val="003DAC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514985" y="672465"/>
            <a:ext cx="419735" cy="408305"/>
          </a:xfrm>
          <a:prstGeom prst="roundRect">
            <a:avLst/>
          </a:prstGeom>
          <a:solidFill>
            <a:srgbClr val="00409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圆角矩形 5"/>
          <p:cNvSpPr/>
          <p:nvPr/>
        </p:nvSpPr>
        <p:spPr>
          <a:xfrm>
            <a:off x="710565" y="470535"/>
            <a:ext cx="419735" cy="408305"/>
          </a:xfrm>
          <a:prstGeom prst="roundRect">
            <a:avLst/>
          </a:prstGeom>
          <a:solidFill>
            <a:srgbClr val="00409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7" name="Subtitle 2"/>
          <p:cNvSpPr txBox="1"/>
          <p:nvPr>
            <p:custDataLst>
              <p:tags r:id="rId2"/>
            </p:custDataLst>
          </p:nvPr>
        </p:nvSpPr>
        <p:spPr>
          <a:xfrm>
            <a:off x="1153795" y="915035"/>
            <a:ext cx="9924415" cy="462915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账户校验完成，可以开始提交贴现订单，点击</a:t>
            </a:r>
            <a:r>
              <a:rPr lang="en-US" altLang="zh-CN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“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商票直贴</a:t>
            </a:r>
            <a:r>
              <a:rPr lang="en-US" altLang="zh-CN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”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</a:t>
            </a:r>
            <a:endParaRPr lang="zh-CN" altLang="en-US" sz="1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348740" y="1581150"/>
            <a:ext cx="9551670" cy="4281170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矩形 4"/>
          <p:cNvSpPr/>
          <p:nvPr>
            <p:custDataLst>
              <p:tags r:id="rId5"/>
            </p:custDataLst>
          </p:nvPr>
        </p:nvSpPr>
        <p:spPr>
          <a:xfrm>
            <a:off x="1320165" y="2747645"/>
            <a:ext cx="1124585" cy="244475"/>
          </a:xfrm>
          <a:prstGeom prst="rect">
            <a:avLst/>
          </a:prstGeom>
          <a:noFill/>
          <a:ln w="28575" cmpd="sng">
            <a:solidFill>
              <a:srgbClr val="C00000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6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图片 6" descr="横版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191750" y="371475"/>
            <a:ext cx="1564640" cy="490855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1232535" y="271145"/>
            <a:ext cx="175958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dist">
              <a:lnSpc>
                <a:spcPct val="150000"/>
              </a:lnSpc>
            </a:pPr>
            <a:r>
              <a:rPr lang="zh-CN" altLang="en-US" sz="2400" b="1">
                <a:solidFill>
                  <a:srgbClr val="003DA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票面试算</a:t>
            </a:r>
            <a:endParaRPr lang="zh-CN" altLang="en-US" sz="2400" b="1">
              <a:solidFill>
                <a:srgbClr val="003DAC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514985" y="672465"/>
            <a:ext cx="419735" cy="408305"/>
          </a:xfrm>
          <a:prstGeom prst="roundRect">
            <a:avLst/>
          </a:prstGeom>
          <a:solidFill>
            <a:srgbClr val="00409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圆角矩形 5"/>
          <p:cNvSpPr/>
          <p:nvPr/>
        </p:nvSpPr>
        <p:spPr>
          <a:xfrm>
            <a:off x="710565" y="470535"/>
            <a:ext cx="419735" cy="408305"/>
          </a:xfrm>
          <a:prstGeom prst="roundRect">
            <a:avLst/>
          </a:prstGeom>
          <a:solidFill>
            <a:srgbClr val="00409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7" name="Subtitle 2"/>
          <p:cNvSpPr txBox="1"/>
          <p:nvPr>
            <p:custDataLst>
              <p:tags r:id="rId2"/>
            </p:custDataLst>
          </p:nvPr>
        </p:nvSpPr>
        <p:spPr>
          <a:xfrm>
            <a:off x="1153795" y="915035"/>
            <a:ext cx="9924415" cy="709295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进入商票</a:t>
            </a:r>
            <a:r>
              <a:rPr lang="en-US" altLang="zh-CN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E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贴页面，上传正面，</a:t>
            </a:r>
            <a:r>
              <a:rPr lang="en-US" altLang="zh-CN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OCR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识别成功之后，点击</a:t>
            </a:r>
            <a:r>
              <a:rPr lang="en-US" altLang="zh-CN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“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点击试算</a:t>
            </a:r>
            <a:r>
              <a:rPr lang="en-US" altLang="zh-CN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”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。（请核对识别的票面信息，若信息有误，请手动修改）</a:t>
            </a:r>
            <a:endParaRPr lang="zh-CN" altLang="en-US" sz="1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353185" y="1657985"/>
            <a:ext cx="9601200" cy="46094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矩形 2"/>
          <p:cNvSpPr/>
          <p:nvPr>
            <p:custDataLst>
              <p:tags r:id="rId5"/>
            </p:custDataLst>
          </p:nvPr>
        </p:nvSpPr>
        <p:spPr>
          <a:xfrm>
            <a:off x="8077200" y="3466465"/>
            <a:ext cx="856615" cy="244475"/>
          </a:xfrm>
          <a:prstGeom prst="rect">
            <a:avLst/>
          </a:prstGeom>
          <a:noFill/>
          <a:ln w="28575" cmpd="sng">
            <a:solidFill>
              <a:srgbClr val="C00000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6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图片 6" descr="横版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191750" y="371475"/>
            <a:ext cx="1564640" cy="490855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1232535" y="271145"/>
            <a:ext cx="175958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dist">
              <a:lnSpc>
                <a:spcPct val="150000"/>
              </a:lnSpc>
            </a:pPr>
            <a:r>
              <a:rPr lang="zh-CN" altLang="en-US" sz="2400" b="1">
                <a:solidFill>
                  <a:srgbClr val="003DA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提交申请</a:t>
            </a:r>
            <a:endParaRPr lang="zh-CN" altLang="en-US" sz="2400" b="1">
              <a:solidFill>
                <a:srgbClr val="003DAC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514985" y="672465"/>
            <a:ext cx="419735" cy="408305"/>
          </a:xfrm>
          <a:prstGeom prst="roundRect">
            <a:avLst/>
          </a:prstGeom>
          <a:solidFill>
            <a:srgbClr val="00409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圆角矩形 5"/>
          <p:cNvSpPr/>
          <p:nvPr/>
        </p:nvSpPr>
        <p:spPr>
          <a:xfrm>
            <a:off x="710565" y="470535"/>
            <a:ext cx="419735" cy="408305"/>
          </a:xfrm>
          <a:prstGeom prst="roundRect">
            <a:avLst/>
          </a:prstGeom>
          <a:solidFill>
            <a:srgbClr val="00409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7" name="Subtitle 2"/>
          <p:cNvSpPr txBox="1"/>
          <p:nvPr>
            <p:custDataLst>
              <p:tags r:id="rId2"/>
            </p:custDataLst>
          </p:nvPr>
        </p:nvSpPr>
        <p:spPr>
          <a:xfrm>
            <a:off x="1153795" y="915035"/>
            <a:ext cx="9924415" cy="462915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试算完成，选择合适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（或已和客服沟通好）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的融资方案，点击</a:t>
            </a:r>
            <a:r>
              <a:rPr lang="en-US" altLang="zh-CN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“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立即申请</a:t>
            </a:r>
            <a:r>
              <a:rPr lang="en-US" altLang="zh-CN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”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</a:t>
            </a:r>
            <a:endParaRPr lang="zh-CN" altLang="en-US" sz="1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464310" y="1714500"/>
            <a:ext cx="9621520" cy="46685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矩形 7"/>
          <p:cNvSpPr/>
          <p:nvPr>
            <p:custDataLst>
              <p:tags r:id="rId5"/>
            </p:custDataLst>
          </p:nvPr>
        </p:nvSpPr>
        <p:spPr>
          <a:xfrm>
            <a:off x="9523095" y="4253230"/>
            <a:ext cx="616585" cy="244475"/>
          </a:xfrm>
          <a:prstGeom prst="rect">
            <a:avLst/>
          </a:prstGeom>
          <a:noFill/>
          <a:ln w="28575" cmpd="sng">
            <a:solidFill>
              <a:srgbClr val="C00000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6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图片 6" descr="横版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191750" y="371475"/>
            <a:ext cx="1564640" cy="490855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1232535" y="271145"/>
            <a:ext cx="175958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dist">
              <a:lnSpc>
                <a:spcPct val="150000"/>
              </a:lnSpc>
            </a:pPr>
            <a:r>
              <a:rPr lang="zh-CN" altLang="en-US" sz="2400" b="1">
                <a:solidFill>
                  <a:srgbClr val="003DA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提交申请</a:t>
            </a:r>
            <a:endParaRPr lang="zh-CN" altLang="en-US" sz="2400" b="1">
              <a:solidFill>
                <a:srgbClr val="003DAC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514985" y="672465"/>
            <a:ext cx="419735" cy="408305"/>
          </a:xfrm>
          <a:prstGeom prst="roundRect">
            <a:avLst/>
          </a:prstGeom>
          <a:solidFill>
            <a:srgbClr val="00409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圆角矩形 5"/>
          <p:cNvSpPr/>
          <p:nvPr/>
        </p:nvSpPr>
        <p:spPr>
          <a:xfrm>
            <a:off x="710565" y="470535"/>
            <a:ext cx="419735" cy="408305"/>
          </a:xfrm>
          <a:prstGeom prst="roundRect">
            <a:avLst/>
          </a:prstGeom>
          <a:solidFill>
            <a:srgbClr val="00409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7" name="Subtitle 2"/>
          <p:cNvSpPr txBox="1"/>
          <p:nvPr>
            <p:custDataLst>
              <p:tags r:id="rId2"/>
            </p:custDataLst>
          </p:nvPr>
        </p:nvSpPr>
        <p:spPr>
          <a:xfrm>
            <a:off x="1153795" y="915035"/>
            <a:ext cx="9924415" cy="709295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企业资料提交完成，进入上传票据页面，根据提示上传票据图片、发票信息（选填）、合同信息（选填），然后点击提交。</a:t>
            </a:r>
            <a:endParaRPr lang="zh-CN" altLang="en-US" sz="1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804670" y="1725295"/>
            <a:ext cx="8724265" cy="4275455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矩形 9"/>
          <p:cNvSpPr/>
          <p:nvPr>
            <p:custDataLst>
              <p:tags r:id="rId5"/>
            </p:custDataLst>
          </p:nvPr>
        </p:nvSpPr>
        <p:spPr>
          <a:xfrm>
            <a:off x="5744210" y="5667375"/>
            <a:ext cx="972185" cy="244475"/>
          </a:xfrm>
          <a:prstGeom prst="rect">
            <a:avLst/>
          </a:prstGeom>
          <a:noFill/>
          <a:ln w="28575" cmpd="sng">
            <a:solidFill>
              <a:srgbClr val="C00000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6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FULL_TEXT_BEAUTIFY_COPY_ID" val="3"/>
</p:tagLst>
</file>

<file path=ppt/tags/tag101.xml><?xml version="1.0" encoding="utf-8"?>
<p:tagLst xmlns:p="http://schemas.openxmlformats.org/presentationml/2006/main">
  <p:tag name="KSO_WM_FULL_TEXT_BEAUTIFY_COPY_ID" val="5"/>
</p:tagLst>
</file>

<file path=ppt/tags/tag102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  <p:tag name="KSO_WM_SPECIAL_SOURCE" val="bdnull"/>
</p:tagLst>
</file>

<file path=ppt/tags/tag103.xml><?xml version="1.0" encoding="utf-8"?>
<p:tagLst xmlns:p="http://schemas.openxmlformats.org/presentationml/2006/main">
  <p:tag name="KSO_WM_FULL_TEXT_BEAUTIFY_COPY_ID" val="27"/>
</p:tagLst>
</file>

<file path=ppt/tags/tag104.xml><?xml version="1.0" encoding="utf-8"?>
<p:tagLst xmlns:p="http://schemas.openxmlformats.org/presentationml/2006/main">
  <p:tag name="KSO_WM_FULL_TEXT_BEAUTIFY_COPY_ID" val="6"/>
</p:tagLst>
</file>

<file path=ppt/tags/tag105.xml><?xml version="1.0" encoding="utf-8"?>
<p:tagLst xmlns:p="http://schemas.openxmlformats.org/presentationml/2006/main">
  <p:tag name="KSO_WM_FULL_TEXT_BEAUTIFY_COPY_ID" val="8"/>
</p:tagLst>
</file>

<file path=ppt/tags/tag106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  <p:tag name="KSO_WM_SPECIAL_SOURCE" val="bdnull"/>
</p:tagLst>
</file>

<file path=ppt/tags/tag107.xml><?xml version="1.0" encoding="utf-8"?>
<p:tagLst xmlns:p="http://schemas.openxmlformats.org/presentationml/2006/main">
  <p:tag name="KSO_WM_FULL_TEXT_BEAUTIFY_COPY_ID" val="27"/>
</p:tagLst>
</file>

<file path=ppt/tags/tag108.xml><?xml version="1.0" encoding="utf-8"?>
<p:tagLst xmlns:p="http://schemas.openxmlformats.org/presentationml/2006/main">
  <p:tag name="KSO_WM_FULL_TEXT_BEAUTIFY_COPY_ID" val="3"/>
</p:tagLst>
</file>

<file path=ppt/tags/tag109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  <p:tag name="KSO_WM_SPECIAL_SOURCE" val="bdnull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FULL_TEXT_BEAUTIFY_COPY_ID" val="27"/>
</p:tagLst>
</file>

<file path=ppt/tags/tag111.xml><?xml version="1.0" encoding="utf-8"?>
<p:tagLst xmlns:p="http://schemas.openxmlformats.org/presentationml/2006/main">
  <p:tag name="KSO_WM_FULL_TEXT_BEAUTIFY_COPY_ID" val="6"/>
</p:tagLst>
</file>

<file path=ppt/tags/tag112.xml><?xml version="1.0" encoding="utf-8"?>
<p:tagLst xmlns:p="http://schemas.openxmlformats.org/presentationml/2006/main">
  <p:tag name="KSO_WM_FULL_TEXT_BEAUTIFY_COPY_ID" val="5"/>
</p:tagLst>
</file>

<file path=ppt/tags/tag113.xml><?xml version="1.0" encoding="utf-8"?>
<p:tagLst xmlns:p="http://schemas.openxmlformats.org/presentationml/2006/main">
  <p:tag name="KSO_WM_FULL_TEXT_BEAUTIFY_COPY_ID" val="9"/>
</p:tagLst>
</file>

<file path=ppt/tags/tag114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  <p:tag name="KSO_WM_SPECIAL_SOURCE" val="bdnull"/>
</p:tagLst>
</file>

<file path=ppt/tags/tag115.xml><?xml version="1.0" encoding="utf-8"?>
<p:tagLst xmlns:p="http://schemas.openxmlformats.org/presentationml/2006/main">
  <p:tag name="KSO_WM_FULL_TEXT_BEAUTIFY_COPY_ID" val="27"/>
</p:tagLst>
</file>

<file path=ppt/tags/tag116.xml><?xml version="1.0" encoding="utf-8"?>
<p:tagLst xmlns:p="http://schemas.openxmlformats.org/presentationml/2006/main">
  <p:tag name="KSO_WM_FULL_TEXT_BEAUTIFY_COPY_ID" val="5"/>
</p:tagLst>
</file>

<file path=ppt/tags/tag117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  <p:tag name="KSO_WM_SPECIAL_SOURCE" val="bdnull"/>
</p:tagLst>
</file>

<file path=ppt/tags/tag118.xml><?xml version="1.0" encoding="utf-8"?>
<p:tagLst xmlns:p="http://schemas.openxmlformats.org/presentationml/2006/main">
  <p:tag name="KSO_WM_FULL_TEXT_BEAUTIFY_COPY_ID" val="27"/>
</p:tagLst>
</file>

<file path=ppt/tags/tag119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  <p:tag name="KSO_WM_SPECIAL_SOURCE" val="bdnull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FULL_TEXT_BEAUTIFY_COPY_ID" val="27"/>
</p:tagLst>
</file>

<file path=ppt/tags/tag121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  <p:tag name="KSO_WM_SPECIAL_SOURCE" val="bdnull"/>
</p:tagLst>
</file>

<file path=ppt/tags/tag122.xml><?xml version="1.0" encoding="utf-8"?>
<p:tagLst xmlns:p="http://schemas.openxmlformats.org/presentationml/2006/main">
  <p:tag name="KSO_WM_FULL_TEXT_BEAUTIFY_COPY_ID" val="27"/>
</p:tagLst>
</file>

<file path=ppt/tags/tag123.xml><?xml version="1.0" encoding="utf-8"?>
<p:tagLst xmlns:p="http://schemas.openxmlformats.org/presentationml/2006/main">
  <p:tag name="KSO_WM_FULL_TEXT_BEAUTIFY_COPY_ID" val="3"/>
</p:tagLst>
</file>

<file path=ppt/tags/tag124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  <p:tag name="KSO_WM_SPECIAL_SOURCE" val="bdnull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58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  <p:tag name="KSO_WM_SPECIAL_SOURCE" val="bdnull"/>
</p:tagLst>
</file>

<file path=ppt/tags/tag59.xml><?xml version="1.0" encoding="utf-8"?>
<p:tagLst xmlns:p="http://schemas.openxmlformats.org/presentationml/2006/main">
  <p:tag name="KSO_WM_FULL_TEXT_BEAUTIFY_COPY_ID" val="27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FULL_TEXT_BEAUTIFY_COPY_ID" val="2"/>
</p:tagLst>
</file>

<file path=ppt/tags/tag61.xml><?xml version="1.0" encoding="utf-8"?>
<p:tagLst xmlns:p="http://schemas.openxmlformats.org/presentationml/2006/main">
  <p:tag name="KSO_WM_FULL_TEXT_BEAUTIFY_COPY_ID" val="3"/>
</p:tagLst>
</file>

<file path=ppt/tags/tag62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  <p:tag name="KSO_WM_SPECIAL_SOURCE" val="bdnull"/>
</p:tagLst>
</file>

<file path=ppt/tags/tag63.xml><?xml version="1.0" encoding="utf-8"?>
<p:tagLst xmlns:p="http://schemas.openxmlformats.org/presentationml/2006/main">
  <p:tag name="KSO_WM_FULL_TEXT_BEAUTIFY_COPY_ID" val="27"/>
</p:tagLst>
</file>

<file path=ppt/tags/tag64.xml><?xml version="1.0" encoding="utf-8"?>
<p:tagLst xmlns:p="http://schemas.openxmlformats.org/presentationml/2006/main">
  <p:tag name="KSO_WM_FULL_TEXT_BEAUTIFY_COPY_ID" val="5"/>
</p:tagLst>
</file>

<file path=ppt/tags/tag65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  <p:tag name="KSO_WM_SPECIAL_SOURCE" val="bdnull"/>
</p:tagLst>
</file>

<file path=ppt/tags/tag66.xml><?xml version="1.0" encoding="utf-8"?>
<p:tagLst xmlns:p="http://schemas.openxmlformats.org/presentationml/2006/main">
  <p:tag name="KSO_WM_FULL_TEXT_BEAUTIFY_COPY_ID" val="27"/>
</p:tagLst>
</file>

<file path=ppt/tags/tag67.xml><?xml version="1.0" encoding="utf-8"?>
<p:tagLst xmlns:p="http://schemas.openxmlformats.org/presentationml/2006/main">
  <p:tag name="KSO_WM_FULL_TEXT_BEAUTIFY_COPY_ID" val="5"/>
</p:tagLst>
</file>

<file path=ppt/tags/tag68.xml><?xml version="1.0" encoding="utf-8"?>
<p:tagLst xmlns:p="http://schemas.openxmlformats.org/presentationml/2006/main">
  <p:tag name="KSO_WM_FULL_TEXT_BEAUTIFY_COPY_ID" val="6"/>
</p:tagLst>
</file>

<file path=ppt/tags/tag69.xml><?xml version="1.0" encoding="utf-8"?>
<p:tagLst xmlns:p="http://schemas.openxmlformats.org/presentationml/2006/main">
  <p:tag name="KSO_WM_FULL_TEXT_BEAUTIFY_COPY_ID" val="8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FULL_TEXT_BEAUTIFY_COPY_ID" val="2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  <p:tag name="KSO_WM_SPECIAL_SOURCE" val="bdnull"/>
</p:tagLst>
</file>

<file path=ppt/tags/tag72.xml><?xml version="1.0" encoding="utf-8"?>
<p:tagLst xmlns:p="http://schemas.openxmlformats.org/presentationml/2006/main">
  <p:tag name="KSO_WM_FULL_TEXT_BEAUTIFY_COPY_ID" val="27"/>
</p:tagLst>
</file>

<file path=ppt/tags/tag73.xml><?xml version="1.0" encoding="utf-8"?>
<p:tagLst xmlns:p="http://schemas.openxmlformats.org/presentationml/2006/main">
  <p:tag name="KSO_WM_FULL_TEXT_BEAUTIFY_COPY_ID" val="4"/>
</p:tagLst>
</file>

<file path=ppt/tags/tag74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  <p:tag name="KSO_WM_SPECIAL_SOURCE" val="bdnull"/>
</p:tagLst>
</file>

<file path=ppt/tags/tag75.xml><?xml version="1.0" encoding="utf-8"?>
<p:tagLst xmlns:p="http://schemas.openxmlformats.org/presentationml/2006/main">
  <p:tag name="KSO_WM_FULL_TEXT_BEAUTIFY_COPY_ID" val="27"/>
</p:tagLst>
</file>

<file path=ppt/tags/tag76.xml><?xml version="1.0" encoding="utf-8"?>
<p:tagLst xmlns:p="http://schemas.openxmlformats.org/presentationml/2006/main">
  <p:tag name="KSO_WM_FULL_TEXT_BEAUTIFY_COPY_ID" val="3"/>
</p:tagLst>
</file>

<file path=ppt/tags/tag77.xml><?xml version="1.0" encoding="utf-8"?>
<p:tagLst xmlns:p="http://schemas.openxmlformats.org/presentationml/2006/main">
  <p:tag name="KSO_WM_FULL_TEXT_BEAUTIFY_COPY_ID" val="5"/>
</p:tagLst>
</file>

<file path=ppt/tags/tag78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  <p:tag name="KSO_WM_SPECIAL_SOURCE" val="bdnull"/>
</p:tagLst>
</file>

<file path=ppt/tags/tag79.xml><?xml version="1.0" encoding="utf-8"?>
<p:tagLst xmlns:p="http://schemas.openxmlformats.org/presentationml/2006/main">
  <p:tag name="KSO_WM_FULL_TEXT_BEAUTIFY_COPY_ID" val="27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FULL_TEXT_BEAUTIFY_COPY_ID" val="2"/>
</p:tagLst>
</file>

<file path=ppt/tags/tag81.xml><?xml version="1.0" encoding="utf-8"?>
<p:tagLst xmlns:p="http://schemas.openxmlformats.org/presentationml/2006/main">
  <p:tag name="KSO_WM_FULL_TEXT_BEAUTIFY_COPY_ID" val="5"/>
</p:tagLst>
</file>

<file path=ppt/tags/tag82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  <p:tag name="KSO_WM_SPECIAL_SOURCE" val="bdnull"/>
</p:tagLst>
</file>

<file path=ppt/tags/tag83.xml><?xml version="1.0" encoding="utf-8"?>
<p:tagLst xmlns:p="http://schemas.openxmlformats.org/presentationml/2006/main">
  <p:tag name="KSO_WM_FULL_TEXT_BEAUTIFY_COPY_ID" val="27"/>
</p:tagLst>
</file>

<file path=ppt/tags/tag84.xml><?xml version="1.0" encoding="utf-8"?>
<p:tagLst xmlns:p="http://schemas.openxmlformats.org/presentationml/2006/main">
  <p:tag name="KSO_WM_FULL_TEXT_BEAUTIFY_COPY_ID" val="3"/>
</p:tagLst>
</file>

<file path=ppt/tags/tag85.xml><?xml version="1.0" encoding="utf-8"?>
<p:tagLst xmlns:p="http://schemas.openxmlformats.org/presentationml/2006/main">
  <p:tag name="KSO_WM_FULL_TEXT_BEAUTIFY_COPY_ID" val="5"/>
</p:tagLst>
</file>

<file path=ppt/tags/tag86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  <p:tag name="KSO_WM_SPECIAL_SOURCE" val="bdnull"/>
</p:tagLst>
</file>

<file path=ppt/tags/tag87.xml><?xml version="1.0" encoding="utf-8"?>
<p:tagLst xmlns:p="http://schemas.openxmlformats.org/presentationml/2006/main">
  <p:tag name="KSO_WM_FULL_TEXT_BEAUTIFY_COPY_ID" val="27"/>
</p:tagLst>
</file>

<file path=ppt/tags/tag88.xml><?xml version="1.0" encoding="utf-8"?>
<p:tagLst xmlns:p="http://schemas.openxmlformats.org/presentationml/2006/main">
  <p:tag name="KSO_WM_FULL_TEXT_BEAUTIFY_COPY_ID" val="6"/>
</p:tagLst>
</file>

<file path=ppt/tags/tag89.xml><?xml version="1.0" encoding="utf-8"?>
<p:tagLst xmlns:p="http://schemas.openxmlformats.org/presentationml/2006/main">
  <p:tag name="KSO_WM_FULL_TEXT_BEAUTIFY_COPY_ID" val="10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  <p:tag name="KSO_WM_SPECIAL_SOURCE" val="bdnull"/>
</p:tagLst>
</file>

<file path=ppt/tags/tag91.xml><?xml version="1.0" encoding="utf-8"?>
<p:tagLst xmlns:p="http://schemas.openxmlformats.org/presentationml/2006/main">
  <p:tag name="KSO_WM_FULL_TEXT_BEAUTIFY_COPY_ID" val="27"/>
</p:tagLst>
</file>

<file path=ppt/tags/tag92.xml><?xml version="1.0" encoding="utf-8"?>
<p:tagLst xmlns:p="http://schemas.openxmlformats.org/presentationml/2006/main">
  <p:tag name="KSO_WM_FULL_TEXT_BEAUTIFY_COPY_ID" val="8"/>
</p:tagLst>
</file>

<file path=ppt/tags/tag93.xml><?xml version="1.0" encoding="utf-8"?>
<p:tagLst xmlns:p="http://schemas.openxmlformats.org/presentationml/2006/main">
  <p:tag name="KSO_WM_FULL_TEXT_BEAUTIFY_COPY_ID" val="5"/>
</p:tagLst>
</file>

<file path=ppt/tags/tag94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  <p:tag name="KSO_WM_SPECIAL_SOURCE" val="bdnull"/>
</p:tagLst>
</file>

<file path=ppt/tags/tag95.xml><?xml version="1.0" encoding="utf-8"?>
<p:tagLst xmlns:p="http://schemas.openxmlformats.org/presentationml/2006/main">
  <p:tag name="KSO_WM_FULL_TEXT_BEAUTIFY_COPY_ID" val="27"/>
</p:tagLst>
</file>

<file path=ppt/tags/tag96.xml><?xml version="1.0" encoding="utf-8"?>
<p:tagLst xmlns:p="http://schemas.openxmlformats.org/presentationml/2006/main">
  <p:tag name="KSO_WM_FULL_TEXT_BEAUTIFY_COPY_ID" val="6"/>
</p:tagLst>
</file>

<file path=ppt/tags/tag97.xml><?xml version="1.0" encoding="utf-8"?>
<p:tagLst xmlns:p="http://schemas.openxmlformats.org/presentationml/2006/main">
  <p:tag name="KSO_WM_FULL_TEXT_BEAUTIFY_COPY_ID" val="5"/>
</p:tagLst>
</file>

<file path=ppt/tags/tag98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  <p:tag name="KSO_WM_SPECIAL_SOURCE" val="bdnull"/>
</p:tagLst>
</file>

<file path=ppt/tags/tag99.xml><?xml version="1.0" encoding="utf-8"?>
<p:tagLst xmlns:p="http://schemas.openxmlformats.org/presentationml/2006/main">
  <p:tag name="KSO_WM_FULL_TEXT_BEAUTIFY_COPY_ID" val="27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979</Words>
  <Application>WPS 演示</Application>
  <PresentationFormat>宽屏</PresentationFormat>
  <Paragraphs>82</Paragraphs>
  <Slides>19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Wingdings</vt:lpstr>
      <vt:lpstr>Arial</vt:lpstr>
      <vt:lpstr>Open Sans Light</vt:lpstr>
      <vt:lpstr>Segoe Print</vt:lpstr>
      <vt:lpstr>Open Sans</vt:lpstr>
      <vt:lpstr>Calibri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CWQ</cp:lastModifiedBy>
  <cp:revision>199</cp:revision>
  <dcterms:created xsi:type="dcterms:W3CDTF">2019-06-19T02:08:00Z</dcterms:created>
  <dcterms:modified xsi:type="dcterms:W3CDTF">2021-10-11T07:42:37Z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2052-11.1.0.10938</vt:lpwstr>
  </property>
  <property fmtid="{D5CDD505-2E9C-101B-9397-08002B2CF9AE}" pid="3" name="KSOTemplateUUID">
    <vt:lpwstr>v1.0_mb_hqe5f3K0AZMwlP4NdbUBCw==</vt:lpwstr>
  </property>
  <property fmtid="{D5CDD505-2E9C-101B-9397-08002B2CF9AE}" pid="4" name="ICV">
    <vt:lpwstr>AD0D04314A0141BB8AE82194A4421AAD</vt:lpwstr>
  </property>
</Properties>
</file>